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21"/>
  </p:handout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5" r:id="rId9"/>
    <p:sldId id="266" r:id="rId10"/>
    <p:sldId id="268" r:id="rId11"/>
    <p:sldId id="269" r:id="rId12"/>
    <p:sldId id="270" r:id="rId13"/>
    <p:sldId id="274" r:id="rId14"/>
    <p:sldId id="272" r:id="rId15"/>
    <p:sldId id="260" r:id="rId16"/>
    <p:sldId id="273" r:id="rId17"/>
    <p:sldId id="264" r:id="rId18"/>
    <p:sldId id="267" r:id="rId19"/>
    <p:sldId id="271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11111"/>
    <a:srgbClr val="0066CC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0" d="100"/>
          <a:sy n="70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84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193AC1-0063-4A56-A563-03F56D1819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10" name="Group 118"/>
          <p:cNvGrpSpPr>
            <a:grpSpLocks/>
          </p:cNvGrpSpPr>
          <p:nvPr/>
        </p:nvGrpSpPr>
        <p:grpSpPr bwMode="auto">
          <a:xfrm>
            <a:off x="0" y="2895600"/>
            <a:ext cx="9144000" cy="3962400"/>
            <a:chOff x="0" y="1824"/>
            <a:chExt cx="5760" cy="2496"/>
          </a:xfrm>
        </p:grpSpPr>
        <p:grpSp>
          <p:nvGrpSpPr>
            <p:cNvPr id="33909" name="Group 117"/>
            <p:cNvGrpSpPr>
              <a:grpSpLocks/>
            </p:cNvGrpSpPr>
            <p:nvPr userDrawn="1"/>
          </p:nvGrpSpPr>
          <p:grpSpPr bwMode="auto">
            <a:xfrm>
              <a:off x="0" y="1824"/>
              <a:ext cx="5760" cy="2496"/>
              <a:chOff x="0" y="1824"/>
              <a:chExt cx="5760" cy="2496"/>
            </a:xfrm>
          </p:grpSpPr>
          <p:sp>
            <p:nvSpPr>
              <p:cNvPr id="33894" name="Rectangle 102"/>
              <p:cNvSpPr>
                <a:spLocks noChangeArrowheads="1"/>
              </p:cNvSpPr>
              <p:nvPr userDrawn="1"/>
            </p:nvSpPr>
            <p:spPr bwMode="ltGray">
              <a:xfrm>
                <a:off x="5280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Rectangle 103"/>
              <p:cNvSpPr>
                <a:spLocks noChangeArrowheads="1"/>
              </p:cNvSpPr>
              <p:nvPr userDrawn="1"/>
            </p:nvSpPr>
            <p:spPr bwMode="ltGray">
              <a:xfrm>
                <a:off x="144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5" name="Rectangle 3"/>
              <p:cNvSpPr>
                <a:spLocks noChangeArrowheads="1"/>
              </p:cNvSpPr>
              <p:nvPr userDrawn="1"/>
            </p:nvSpPr>
            <p:spPr bwMode="ltGray">
              <a:xfrm>
                <a:off x="5280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6" name="Rectangle 4"/>
              <p:cNvSpPr>
                <a:spLocks noChangeArrowheads="1"/>
              </p:cNvSpPr>
              <p:nvPr userDrawn="1"/>
            </p:nvSpPr>
            <p:spPr bwMode="hidden">
              <a:xfrm>
                <a:off x="0" y="1824"/>
                <a:ext cx="5760" cy="288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7" name="Rectangle 5"/>
              <p:cNvSpPr>
                <a:spLocks noChangeArrowheads="1"/>
              </p:cNvSpPr>
              <p:nvPr userDrawn="1"/>
            </p:nvSpPr>
            <p:spPr bwMode="hidden">
              <a:xfrm>
                <a:off x="5616" y="2064"/>
                <a:ext cx="144" cy="225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8" name="Rectangle 6"/>
              <p:cNvSpPr>
                <a:spLocks noChangeArrowheads="1"/>
              </p:cNvSpPr>
              <p:nvPr userDrawn="1"/>
            </p:nvSpPr>
            <p:spPr bwMode="hidden">
              <a:xfrm>
                <a:off x="0" y="2112"/>
                <a:ext cx="144" cy="2208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9" name="Rectangle 7"/>
              <p:cNvSpPr>
                <a:spLocks noChangeArrowheads="1"/>
              </p:cNvSpPr>
              <p:nvPr userDrawn="1"/>
            </p:nvSpPr>
            <p:spPr bwMode="ltGray">
              <a:xfrm>
                <a:off x="144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3800" name="Group 8"/>
              <p:cNvGrpSpPr>
                <a:grpSpLocks/>
              </p:cNvGrpSpPr>
              <p:nvPr userDrawn="1"/>
            </p:nvGrpSpPr>
            <p:grpSpPr bwMode="auto">
              <a:xfrm>
                <a:off x="8" y="2032"/>
                <a:ext cx="5724" cy="608"/>
                <a:chOff x="8" y="32"/>
                <a:chExt cx="5724" cy="608"/>
              </a:xfrm>
            </p:grpSpPr>
            <p:sp>
              <p:nvSpPr>
                <p:cNvPr id="33801" name="AutoShape 9"/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3803" name="Group 11"/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33804" name="Freeform 12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805" name="Freeform 13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33806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33807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33808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09" name="Freeform 1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10" name="Freeform 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11" name="Group 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12" name="Freeform 2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13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14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33815" name="Freeform 2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16" name="Freeform 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17" name="Group 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18" name="Freeform 2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19" name="Freeform 2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20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1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22" name="Freeform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23" name="Group 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4" name="Freeform 3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25" name="Freeform 3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26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7" name="Freeform 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28" name="Freeform 3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3829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30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31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32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33833" name="Freeform 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34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35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33836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37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38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39" name="Freeform 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40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33841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3842" name="Group 50"/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33843" name="Freeform 51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844" name="Freeform 52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33845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33846" name="Group 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33847" name="Group 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48" name="Freeform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49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50" name="Group 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51" name="Freeform 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52" name="Freeform 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53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33854" name="Freeform 6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55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56" name="Group 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57" name="Freeform 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58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59" name="Group 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0" name="Freeform 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61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62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3" name="Freeform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64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65" name="Group 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6" name="Freeform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67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3868" name="Group 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69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70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71" name="Group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33872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73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74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33875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76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77" name="Group 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78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79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33880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3881" name="Group 89"/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33882" name="Freeform 90"/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883" name="Freeform 91"/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84" name="Freeform 92"/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85" name="Freeform 93"/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86" name="Rectangle 94"/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3897" name="Rectangle 105"/>
              <p:cNvSpPr>
                <a:spLocks noChangeArrowheads="1"/>
              </p:cNvSpPr>
              <p:nvPr userDrawn="1"/>
            </p:nvSpPr>
            <p:spPr bwMode="hidden">
              <a:xfrm>
                <a:off x="480" y="2509"/>
                <a:ext cx="4786" cy="192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900" name="Group 108"/>
            <p:cNvGrpSpPr>
              <a:grpSpLocks/>
            </p:cNvGrpSpPr>
            <p:nvPr userDrawn="1"/>
          </p:nvGrpSpPr>
          <p:grpSpPr bwMode="auto">
            <a:xfrm>
              <a:off x="192" y="2592"/>
              <a:ext cx="240" cy="1152"/>
              <a:chOff x="192" y="2592"/>
              <a:chExt cx="384" cy="1728"/>
            </a:xfrm>
          </p:grpSpPr>
          <p:sp>
            <p:nvSpPr>
              <p:cNvPr id="33901" name="AutoShape 109"/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2" name="AutoShape 110"/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3" name="AutoShape 111"/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904" name="Group 112"/>
            <p:cNvGrpSpPr>
              <a:grpSpLocks/>
            </p:cNvGrpSpPr>
            <p:nvPr userDrawn="1"/>
          </p:nvGrpSpPr>
          <p:grpSpPr bwMode="auto">
            <a:xfrm>
              <a:off x="5328" y="2592"/>
              <a:ext cx="240" cy="1152"/>
              <a:chOff x="192" y="2592"/>
              <a:chExt cx="384" cy="1728"/>
            </a:xfrm>
          </p:grpSpPr>
          <p:sp>
            <p:nvSpPr>
              <p:cNvPr id="33905" name="AutoShape 113"/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6" name="AutoShape 114"/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7" name="AutoShape 115"/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87" name="Rectangle 95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88" name="Rectangle 9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89" name="Rectangle 9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3890" name="Rectangle 9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3891" name="Rectangle 9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F3DEB6E-E108-49D3-A095-8DB888C4E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44B98-1762-4DB8-8284-A5F4940FC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E429C-12C8-4996-90A0-E7C9E481B8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A4C58E-A590-4C82-ACB3-245538FF1B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6A03A3-3B4B-4938-90FD-BD264693A7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A0C44-1129-4419-813A-7725896353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B2C74-F3C4-47E2-9985-3D8B264C41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17F38-6618-41DA-A9EC-02C59AC1BF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CB7AC-2FE3-4F73-A702-03C861E7CF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89663-3001-4FD0-8C69-EB66C3C197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2D01F-347B-49BE-8B76-3FE174CD5F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DEDBD-FA2C-4444-80A0-7C4123FD7C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C253C-C804-4795-A40D-F5345C4A2B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0" name="Group 10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2628" name="Group 100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2531" name="Rectangle 3"/>
              <p:cNvSpPr>
                <a:spLocks noChangeArrowheads="1"/>
              </p:cNvSpPr>
              <p:nvPr/>
            </p:nvSpPr>
            <p:spPr bwMode="hidden">
              <a:xfrm>
                <a:off x="5280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2" name="Rectangle 4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5664" cy="9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3" name="Rectangle 5"/>
              <p:cNvSpPr>
                <a:spLocks noChangeArrowheads="1"/>
              </p:cNvSpPr>
              <p:nvPr/>
            </p:nvSpPr>
            <p:spPr bwMode="ltGray">
              <a:xfrm>
                <a:off x="5616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4" name="Rectangle 6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5" name="Rectangle 7"/>
              <p:cNvSpPr>
                <a:spLocks noChangeArrowheads="1"/>
              </p:cNvSpPr>
              <p:nvPr/>
            </p:nvSpPr>
            <p:spPr bwMode="hidden">
              <a:xfrm>
                <a:off x="144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36" name="Group 8"/>
              <p:cNvGrpSpPr>
                <a:grpSpLocks/>
              </p:cNvGrpSpPr>
              <p:nvPr/>
            </p:nvGrpSpPr>
            <p:grpSpPr bwMode="auto">
              <a:xfrm>
                <a:off x="8" y="32"/>
                <a:ext cx="5724" cy="608"/>
                <a:chOff x="8" y="32"/>
                <a:chExt cx="5724" cy="608"/>
              </a:xfrm>
            </p:grpSpPr>
            <p:sp>
              <p:nvSpPr>
                <p:cNvPr id="22537" name="AutoShape 9"/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38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2539" name="Group 11"/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22540" name="Freeform 12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1" name="Freeform 13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254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2543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544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5" name="Freeform 1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46" name="Freeform 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47" name="Group 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8" name="Freeform 2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49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50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51" name="Freeform 2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52" name="Freeform 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53" name="Group 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4" name="Freeform 2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55" name="Freeform 2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56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7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58" name="Freeform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59" name="Group 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0" name="Freeform 3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61" name="Freeform 3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62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3" name="Freeform 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64" name="Freeform 3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2565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66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67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568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569" name="Freeform 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70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571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572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73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574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75" name="Freeform 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76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2577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2578" name="Group 50"/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22579" name="Freeform 51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0" name="Freeform 52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2581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2582" name="Group 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583" name="Group 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4" name="Freeform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85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86" name="Group 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7" name="Freeform 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88" name="Freeform 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89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90" name="Freeform 6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91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92" name="Group 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3" name="Freeform 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94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95" name="Group 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6" name="Freeform 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97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98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9" name="Freeform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600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601" name="Group 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602" name="Freeform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603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2604" name="Group 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05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06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607" name="Group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608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09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610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611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12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613" name="Group 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14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15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2616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2617" name="Group 89"/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22618" name="Freeform 90"/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9" name="Freeform 91"/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620" name="Freeform 92"/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21" name="Freeform 93"/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22" name="Rectangle 94"/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629" name="Rectangle 101"/>
            <p:cNvSpPr>
              <a:spLocks noChangeArrowheads="1"/>
            </p:cNvSpPr>
            <p:nvPr userDrawn="1"/>
          </p:nvSpPr>
          <p:spPr bwMode="hidden">
            <a:xfrm>
              <a:off x="480" y="507"/>
              <a:ext cx="4786" cy="19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623" name="Rectangle 9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624" name="Rectangle 9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625" name="Rectangle 9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i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626" name="Rectangle 9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627" name="Rectangle 9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chemeClr val="tx2"/>
                </a:solidFill>
              </a:defRPr>
            </a:lvl1pPr>
          </a:lstStyle>
          <a:p>
            <a:fld id="{635B2F20-B6A6-448A-8740-80DCF14C713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0000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//upload.wikimedia.org/wikipedia/commons/7/76/Hera_Campana_Louvre_Ma2283.jpg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throneworld.com/pix/historical/greek_athena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hyperlink" Target="apollo-artemis-hermes.gif" TargetMode="External"/><Relationship Id="rId4" Type="http://schemas.openxmlformats.org/officeDocument/2006/relationships/hyperlink" Target="http://www.cs.utk.edu/~mclennan/BA/PT/apollo-artemis-hermes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http://www.williston.k12.nd.us/larsen/WebImg/Ares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ROYALBRUSH" pitchFamily="2" charset="0"/>
              </a:rPr>
              <a:t>Welcome to Greek Mythology</a:t>
            </a:r>
          </a:p>
        </p:txBody>
      </p:sp>
      <p:pic>
        <p:nvPicPr>
          <p:cNvPr id="62468" name="Picture 4" descr="BD1097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114800"/>
            <a:ext cx="3429000" cy="2182813"/>
          </a:xfrm>
          <a:prstGeom prst="rect">
            <a:avLst/>
          </a:prstGeom>
          <a:solidFill>
            <a:srgbClr val="FFFF00"/>
          </a:solidFill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lame blacksmith…who is married to him?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Aphrodite, the goddess of love and beauty, is married to Hephaestus.</a:t>
            </a:r>
          </a:p>
          <a:p>
            <a:r>
              <a:rPr lang="en-US" sz="2800"/>
              <a:t>Did you know that she was born of the sea foam?</a:t>
            </a:r>
          </a:p>
        </p:txBody>
      </p:sp>
      <p:grpSp>
        <p:nvGrpSpPr>
          <p:cNvPr id="74761" name="Group 9"/>
          <p:cNvGrpSpPr>
            <a:grpSpLocks/>
          </p:cNvGrpSpPr>
          <p:nvPr/>
        </p:nvGrpSpPr>
        <p:grpSpPr bwMode="auto">
          <a:xfrm>
            <a:off x="1066800" y="2133600"/>
            <a:ext cx="3200400" cy="4329113"/>
            <a:chOff x="672" y="1344"/>
            <a:chExt cx="2016" cy="2727"/>
          </a:xfrm>
        </p:grpSpPr>
        <p:pic>
          <p:nvPicPr>
            <p:cNvPr id="74759" name="Picture 7" descr="aphrodit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9" y="1344"/>
              <a:ext cx="1806" cy="259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4760" name="Text Box 8"/>
            <p:cNvSpPr txBox="1">
              <a:spLocks noChangeArrowheads="1"/>
            </p:cNvSpPr>
            <p:nvPr/>
          </p:nvSpPr>
          <p:spPr bwMode="ltGray">
            <a:xfrm>
              <a:off x="672" y="3936"/>
              <a:ext cx="20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/>
                <a:t>http://www.muw.edu/~tvelek/101nh.html</a:t>
              </a: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utoUpdateAnimBg="0"/>
      <p:bldP spid="7475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Speaking of sea foam…who is the god of the ocean?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209800"/>
            <a:ext cx="3810000" cy="4191000"/>
          </a:xfrm>
        </p:spPr>
        <p:txBody>
          <a:bodyPr/>
          <a:lstStyle/>
          <a:p>
            <a:r>
              <a:rPr lang="en-US" sz="2800"/>
              <a:t>Yes, you’re right…it’s Poseidon, the god of the ocean and of earthquakes.</a:t>
            </a:r>
          </a:p>
          <a:p>
            <a:r>
              <a:rPr lang="en-US" sz="2800"/>
              <a:t>Poseidon carries a three-pronged spear.</a:t>
            </a:r>
          </a:p>
          <a:p>
            <a:r>
              <a:rPr lang="en-US" sz="2800"/>
              <a:t>Did you know that Poseidon is Zeus’s brother?</a:t>
            </a: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ltGray">
          <a:xfrm>
            <a:off x="2530475" y="2228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75785" name="Group 9"/>
          <p:cNvGrpSpPr>
            <a:grpSpLocks/>
          </p:cNvGrpSpPr>
          <p:nvPr/>
        </p:nvGrpSpPr>
        <p:grpSpPr bwMode="auto">
          <a:xfrm>
            <a:off x="2530475" y="2228850"/>
            <a:ext cx="4083050" cy="2347913"/>
            <a:chOff x="0" y="0"/>
            <a:chExt cx="2572" cy="1479"/>
          </a:xfrm>
        </p:grpSpPr>
        <p:sp>
          <p:nvSpPr>
            <p:cNvPr id="75782" name="Rectangle 6"/>
            <p:cNvSpPr>
              <a:spLocks noChangeArrowheads="1"/>
            </p:cNvSpPr>
            <p:nvPr/>
          </p:nvSpPr>
          <p:spPr bwMode="ltGray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5783" name="Rectangle 7"/>
            <p:cNvSpPr>
              <a:spLocks noChangeArrowheads="1"/>
            </p:cNvSpPr>
            <p:nvPr/>
          </p:nvSpPr>
          <p:spPr bwMode="ltGray">
            <a:xfrm>
              <a:off x="0" y="0"/>
              <a:ext cx="2572" cy="1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/>
                <a:t>  </a:t>
              </a:r>
              <a:r>
                <a:rPr lang="en-US" sz="14800"/>
                <a:t> </a:t>
              </a:r>
              <a:r>
                <a:rPr lang="en-US"/>
                <a:t>                                           </a:t>
              </a:r>
            </a:p>
          </p:txBody>
        </p:sp>
      </p:grpSp>
      <p:grpSp>
        <p:nvGrpSpPr>
          <p:cNvPr id="75788" name="Group 12"/>
          <p:cNvGrpSpPr>
            <a:grpSpLocks/>
          </p:cNvGrpSpPr>
          <p:nvPr/>
        </p:nvGrpSpPr>
        <p:grpSpPr bwMode="auto">
          <a:xfrm>
            <a:off x="4343400" y="2438400"/>
            <a:ext cx="4343400" cy="3657600"/>
            <a:chOff x="2736" y="1536"/>
            <a:chExt cx="2736" cy="2304"/>
          </a:xfrm>
        </p:grpSpPr>
        <p:pic>
          <p:nvPicPr>
            <p:cNvPr id="75786" name="Picture 10" descr="poseido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32" y="1536"/>
              <a:ext cx="2400" cy="201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5787" name="Text Box 11"/>
            <p:cNvSpPr txBox="1">
              <a:spLocks noChangeArrowheads="1"/>
            </p:cNvSpPr>
            <p:nvPr/>
          </p:nvSpPr>
          <p:spPr bwMode="ltGray">
            <a:xfrm>
              <a:off x="2736" y="3696"/>
              <a:ext cx="273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900"/>
                <a:t>http://www.nantucket.net/art/nisda/event.html</a:t>
              </a:r>
            </a:p>
          </p:txBody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utoUpdateAnimBg="0"/>
      <p:bldP spid="75780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r>
              <a:rPr lang="en-US" sz="3600"/>
              <a:t>Poseidon and Zeus have two important sisters…do you know who they are?</a:t>
            </a:r>
            <a:br>
              <a:rPr lang="en-US" sz="3600"/>
            </a:br>
            <a:endParaRPr lang="en-US" sz="360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Hestia—the goddess of hearth and home—is one of their sisters.</a:t>
            </a:r>
          </a:p>
          <a:p>
            <a:pPr>
              <a:lnSpc>
                <a:spcPct val="90000"/>
              </a:lnSpc>
            </a:pPr>
            <a:r>
              <a:rPr lang="en-US" sz="2800"/>
              <a:t>Demeter—the goddess of grain and agriculture—is the other sister.</a:t>
            </a:r>
          </a:p>
          <a:p>
            <a:pPr>
              <a:lnSpc>
                <a:spcPct val="90000"/>
              </a:lnSpc>
            </a:pPr>
            <a:r>
              <a:rPr lang="en-US" sz="2800"/>
              <a:t>Wow! This concludes the 12 chief gods/goddesses.</a:t>
            </a:r>
          </a:p>
        </p:txBody>
      </p:sp>
      <p:sp>
        <p:nvSpPr>
          <p:cNvPr id="76806" name="AutoShape 6" descr="Demeter"/>
          <p:cNvSpPr>
            <a:spLocks noChangeAspect="1" noChangeArrowheads="1"/>
          </p:cNvSpPr>
          <p:nvPr/>
        </p:nvSpPr>
        <p:spPr bwMode="auto">
          <a:xfrm>
            <a:off x="3429000" y="2286000"/>
            <a:ext cx="2286000" cy="22860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ltGray">
          <a:xfrm>
            <a:off x="1676400" y="25908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</a:t>
            </a:r>
          </a:p>
        </p:txBody>
      </p:sp>
      <p:sp>
        <p:nvSpPr>
          <p:cNvPr id="76809" name="AutoShape 9" descr="Demeter"/>
          <p:cNvSpPr>
            <a:spLocks noChangeAspect="1" noChangeArrowheads="1"/>
          </p:cNvSpPr>
          <p:nvPr/>
        </p:nvSpPr>
        <p:spPr bwMode="auto">
          <a:xfrm>
            <a:off x="3429000" y="2286000"/>
            <a:ext cx="2286000" cy="22860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grpSp>
        <p:nvGrpSpPr>
          <p:cNvPr id="76816" name="Group 16"/>
          <p:cNvGrpSpPr>
            <a:grpSpLocks/>
          </p:cNvGrpSpPr>
          <p:nvPr/>
        </p:nvGrpSpPr>
        <p:grpSpPr bwMode="auto">
          <a:xfrm>
            <a:off x="762000" y="2514600"/>
            <a:ext cx="3581400" cy="4191000"/>
            <a:chOff x="480" y="1584"/>
            <a:chExt cx="2256" cy="2640"/>
          </a:xfrm>
        </p:grpSpPr>
        <p:pic>
          <p:nvPicPr>
            <p:cNvPr id="76811" name="Picture 11" descr="demeter-200[1]"/>
            <p:cNvPicPr>
              <a:picLocks noChangeAspect="1" noChangeArrowheads="1"/>
            </p:cNvPicPr>
            <p:nvPr/>
          </p:nvPicPr>
          <p:blipFill>
            <a:blip r:embed="rId2" cstate="print"/>
            <a:srcRect t="3334"/>
            <a:stretch>
              <a:fillRect/>
            </a:stretch>
          </p:blipFill>
          <p:spPr bwMode="auto">
            <a:xfrm>
              <a:off x="1440" y="2784"/>
              <a:ext cx="1296" cy="1248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</p:spPr>
        </p:pic>
        <p:pic>
          <p:nvPicPr>
            <p:cNvPr id="76813" name="Picture 13" descr="hestia-400[1]"/>
            <p:cNvPicPr>
              <a:picLocks noChangeAspect="1" noChangeArrowheads="1"/>
            </p:cNvPicPr>
            <p:nvPr/>
          </p:nvPicPr>
          <p:blipFill>
            <a:blip r:embed="rId3" cstate="print"/>
            <a:srcRect l="8510" t="-3125" r="13071"/>
            <a:stretch>
              <a:fillRect/>
            </a:stretch>
          </p:blipFill>
          <p:spPr bwMode="auto">
            <a:xfrm>
              <a:off x="528" y="1584"/>
              <a:ext cx="1152" cy="1392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</p:spPr>
        </p:pic>
        <p:sp>
          <p:nvSpPr>
            <p:cNvPr id="76814" name="Text Box 14"/>
            <p:cNvSpPr txBox="1">
              <a:spLocks noChangeArrowheads="1"/>
            </p:cNvSpPr>
            <p:nvPr/>
          </p:nvSpPr>
          <p:spPr bwMode="ltGray">
            <a:xfrm>
              <a:off x="480" y="3024"/>
              <a:ext cx="86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/>
                <a:t>http://www.pendevil.com/greekgods.asp</a:t>
              </a:r>
            </a:p>
          </p:txBody>
        </p:sp>
        <p:sp>
          <p:nvSpPr>
            <p:cNvPr id="76815" name="Text Box 15"/>
            <p:cNvSpPr txBox="1">
              <a:spLocks noChangeArrowheads="1"/>
            </p:cNvSpPr>
            <p:nvPr/>
          </p:nvSpPr>
          <p:spPr bwMode="ltGray">
            <a:xfrm>
              <a:off x="1488" y="4012"/>
              <a:ext cx="86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/>
                <a:t>http://www.pendevil.com/greekgods.asp</a:t>
              </a: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utoUpdateAnimBg="0"/>
      <p:bldP spid="76804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Does Zeus have any other brothers or sisters?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676400"/>
            <a:ext cx="7772400" cy="4572000"/>
          </a:xfrm>
        </p:spPr>
        <p:txBody>
          <a:bodyPr/>
          <a:lstStyle/>
          <a:p>
            <a:r>
              <a:rPr lang="en-US"/>
              <a:t>Isn’t that some </a:t>
            </a:r>
            <a:r>
              <a:rPr lang="en-US">
                <a:latin typeface="ROARINGFIRE" pitchFamily="2" charset="0"/>
              </a:rPr>
              <a:t>temple shaking</a:t>
            </a:r>
            <a:r>
              <a:rPr lang="en-US"/>
              <a:t> information?</a:t>
            </a:r>
            <a:br>
              <a:rPr lang="en-US"/>
            </a:br>
            <a:r>
              <a:rPr lang="en-US"/>
              <a:t>You’re probably wondering how we’re going to use Greek mythology in Reading.</a:t>
            </a:r>
            <a:br>
              <a:rPr lang="en-US"/>
            </a:br>
            <a:r>
              <a:rPr lang="en-US"/>
              <a:t>Well…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play 2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2438400" y="2667000"/>
            <a:ext cx="4364038" cy="3071813"/>
          </a:xfrm>
          <a:prstGeom prst="rect">
            <a:avLst/>
          </a:prstGeom>
          <a:noFill/>
          <a:ln w="76200" cap="rnd">
            <a:pattFill prst="sphere">
              <a:fgClr>
                <a:schemeClr val="bg2"/>
              </a:fgClr>
              <a:bgClr>
                <a:schemeClr val="accent1"/>
              </a:bgClr>
            </a:pattFill>
            <a:miter lim="800000"/>
            <a:headEnd/>
            <a:tailEnd/>
          </a:ln>
          <a:effectLst/>
        </p:spPr>
      </p:pic>
      <p:sp>
        <p:nvSpPr>
          <p:cNvPr id="66565" name="Text Box 5"/>
          <p:cNvSpPr txBox="1">
            <a:spLocks noGrp="1" noChangeArrowheads="1"/>
          </p:cNvSpPr>
          <p:nvPr>
            <p:ph type="title" idx="4294967295"/>
          </p:nvPr>
        </p:nvSpPr>
        <p:spPr bwMode="ltGray"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dirty="0"/>
              <a:t>We’re going to perform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many </a:t>
            </a:r>
            <a:r>
              <a:rPr lang="en-US" sz="3600" dirty="0"/>
              <a:t>Greek </a:t>
            </a:r>
            <a:r>
              <a:rPr lang="en-US" sz="3600" dirty="0" smtClean="0"/>
              <a:t>dramas.</a:t>
            </a:r>
            <a:endParaRPr lang="en-US" sz="36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We’re going to read a variety of Greek Myths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“The Four Tasks”</a:t>
            </a:r>
          </a:p>
          <a:p>
            <a:pPr>
              <a:lnSpc>
                <a:spcPct val="90000"/>
              </a:lnSpc>
            </a:pPr>
            <a:r>
              <a:rPr lang="en-US" sz="2800"/>
              <a:t>“Arachne”</a:t>
            </a:r>
          </a:p>
          <a:p>
            <a:pPr>
              <a:lnSpc>
                <a:spcPct val="90000"/>
              </a:lnSpc>
            </a:pPr>
            <a:r>
              <a:rPr lang="en-US" sz="2800"/>
              <a:t>“Narcissus”</a:t>
            </a:r>
          </a:p>
          <a:p>
            <a:pPr>
              <a:lnSpc>
                <a:spcPct val="90000"/>
              </a:lnSpc>
            </a:pPr>
            <a:r>
              <a:rPr lang="en-US" sz="2800"/>
              <a:t>“Pandora’s Box”</a:t>
            </a:r>
          </a:p>
          <a:p>
            <a:pPr>
              <a:lnSpc>
                <a:spcPct val="90000"/>
              </a:lnSpc>
            </a:pPr>
            <a:r>
              <a:rPr lang="en-US" sz="2800"/>
              <a:t>“Prometheus and the Fire”</a:t>
            </a:r>
          </a:p>
          <a:p>
            <a:pPr>
              <a:lnSpc>
                <a:spcPct val="90000"/>
              </a:lnSpc>
            </a:pPr>
            <a:r>
              <a:rPr lang="en-US" sz="2800"/>
              <a:t>“Proserpina and the six pomegranate seeds”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ltGray">
          <a:xfrm>
            <a:off x="114300" y="2525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80906" name="Group 10"/>
          <p:cNvGrpSpPr>
            <a:grpSpLocks/>
          </p:cNvGrpSpPr>
          <p:nvPr/>
        </p:nvGrpSpPr>
        <p:grpSpPr bwMode="auto">
          <a:xfrm>
            <a:off x="3733800" y="2133600"/>
            <a:ext cx="4724400" cy="4481513"/>
            <a:chOff x="2352" y="1344"/>
            <a:chExt cx="2976" cy="2823"/>
          </a:xfrm>
        </p:grpSpPr>
        <p:pic>
          <p:nvPicPr>
            <p:cNvPr id="80904" name="Picture 8" descr="Greek Myths for Childre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28" y="1344"/>
              <a:ext cx="2400" cy="268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80905" name="Text Box 9"/>
            <p:cNvSpPr txBox="1">
              <a:spLocks noChangeArrowheads="1"/>
            </p:cNvSpPr>
            <p:nvPr/>
          </p:nvSpPr>
          <p:spPr bwMode="ltGray">
            <a:xfrm>
              <a:off x="2352" y="4032"/>
              <a:ext cx="278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/>
                <a:t>http://www.webmoms.com/ubah/consultants/About.html</a:t>
              </a:r>
            </a:p>
          </p:txBody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utoUpdateAnimBg="0"/>
      <p:bldP spid="8089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ltGray">
          <a:xfrm>
            <a:off x="1752600" y="1447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ltGray">
          <a:xfrm>
            <a:off x="990600" y="19050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70665" name="Group 9"/>
          <p:cNvGrpSpPr>
            <a:grpSpLocks/>
          </p:cNvGrpSpPr>
          <p:nvPr/>
        </p:nvGrpSpPr>
        <p:grpSpPr bwMode="auto">
          <a:xfrm>
            <a:off x="914400" y="2057400"/>
            <a:ext cx="7543800" cy="4572000"/>
            <a:chOff x="576" y="1296"/>
            <a:chExt cx="4752" cy="2880"/>
          </a:xfrm>
        </p:grpSpPr>
        <p:pic>
          <p:nvPicPr>
            <p:cNvPr id="70660" name="Picture 4" descr="Greek Pottery"/>
            <p:cNvPicPr>
              <a:picLocks noChangeAspect="1" noChangeArrowheads="1"/>
            </p:cNvPicPr>
            <p:nvPr/>
          </p:nvPicPr>
          <p:blipFill>
            <a:blip r:embed="rId3" cstate="print"/>
            <a:srcRect t="1688" b="2110"/>
            <a:stretch>
              <a:fillRect/>
            </a:stretch>
          </p:blipFill>
          <p:spPr bwMode="auto">
            <a:xfrm>
              <a:off x="576" y="1296"/>
              <a:ext cx="2448" cy="288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</p:pic>
        <p:graphicFrame>
          <p:nvGraphicFramePr>
            <p:cNvPr id="84992" name="Object 1024"/>
            <p:cNvGraphicFramePr>
              <a:graphicFrameLocks noChangeAspect="1"/>
            </p:cNvGraphicFramePr>
            <p:nvPr/>
          </p:nvGraphicFramePr>
          <p:xfrm>
            <a:off x="3168" y="1344"/>
            <a:ext cx="2160" cy="2832"/>
          </p:xfrm>
          <a:graphic>
            <a:graphicData uri="http://schemas.openxmlformats.org/presentationml/2006/ole">
              <p:oleObj spid="_x0000_s84992" name="Bitmap Image" r:id="rId4" imgW="22628571" imgH="31361905" progId="PBrush">
                <p:embed/>
              </p:oleObj>
            </a:graphicData>
          </a:graphic>
        </p:graphicFrame>
      </p:grpSp>
      <p:sp>
        <p:nvSpPr>
          <p:cNvPr id="70664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We’re going to write and illustrate a myth.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MVC-001S"/>
          <p:cNvPicPr>
            <a:picLocks noChangeAspect="1" noChangeArrowheads="1"/>
          </p:cNvPicPr>
          <p:nvPr/>
        </p:nvPicPr>
        <p:blipFill>
          <a:blip r:embed="rId2" cstate="print"/>
          <a:srcRect l="10228" t="6944" r="9091" b="33333"/>
          <a:stretch>
            <a:fillRect/>
          </a:stretch>
        </p:blipFill>
        <p:spPr bwMode="auto">
          <a:xfrm>
            <a:off x="838200" y="1676400"/>
            <a:ext cx="7543800" cy="5029200"/>
          </a:xfrm>
          <a:prstGeom prst="rect">
            <a:avLst/>
          </a:prstGeom>
          <a:noFill/>
        </p:spPr>
      </p:pic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z="2800" b="1"/>
              <a:t>Here’s a student sample of a written myth and pottery illustration.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09800"/>
            <a:ext cx="7772400" cy="3352800"/>
          </a:xfrm>
        </p:spPr>
        <p:txBody>
          <a:bodyPr/>
          <a:lstStyle/>
          <a:p>
            <a:r>
              <a:rPr lang="en-US" sz="6000"/>
              <a:t>Doesn’t that sound like fun? I can’t wait to read your myths.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myths?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latin typeface="ROYALBRUSH" pitchFamily="2" charset="0"/>
              </a:rPr>
              <a:t>Stories that help explain the world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ROYALBRUSH" pitchFamily="2" charset="0"/>
              </a:rPr>
              <a:t>Traditional tales of a particular people that are connected to religious beliefs and rites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ROYALBRUSH" pitchFamily="2" charset="0"/>
              </a:rPr>
              <a:t>Stories created to give value to persons, places and things</a:t>
            </a:r>
          </a:p>
          <a:p>
            <a:pPr>
              <a:lnSpc>
                <a:spcPct val="90000"/>
              </a:lnSpc>
            </a:pPr>
            <a:endParaRPr lang="en-US" sz="2800">
              <a:latin typeface="ROYALBRUSH" pitchFamily="2" charset="0"/>
            </a:endParaRPr>
          </a:p>
          <a:p>
            <a:pPr>
              <a:lnSpc>
                <a:spcPct val="90000"/>
              </a:lnSpc>
            </a:pPr>
            <a:endParaRPr lang="en-US" sz="2800"/>
          </a:p>
        </p:txBody>
      </p:sp>
      <p:grpSp>
        <p:nvGrpSpPr>
          <p:cNvPr id="63497" name="Group 9"/>
          <p:cNvGrpSpPr>
            <a:grpSpLocks/>
          </p:cNvGrpSpPr>
          <p:nvPr/>
        </p:nvGrpSpPr>
        <p:grpSpPr bwMode="auto">
          <a:xfrm>
            <a:off x="4800600" y="2133600"/>
            <a:ext cx="3429000" cy="4662488"/>
            <a:chOff x="3024" y="1344"/>
            <a:chExt cx="2160" cy="2937"/>
          </a:xfrm>
        </p:grpSpPr>
        <p:pic>
          <p:nvPicPr>
            <p:cNvPr id="63493" name="Picture 5" descr="044040694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21" y="1344"/>
              <a:ext cx="1814" cy="259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63496" name="Text Box 8"/>
            <p:cNvSpPr txBox="1">
              <a:spLocks noChangeArrowheads="1"/>
            </p:cNvSpPr>
            <p:nvPr/>
          </p:nvSpPr>
          <p:spPr bwMode="ltGray">
            <a:xfrm>
              <a:off x="3024" y="3648"/>
              <a:ext cx="2160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C0C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 </a:t>
              </a:r>
            </a:p>
            <a:p>
              <a:pPr>
                <a:spcBef>
                  <a:spcPct val="50000"/>
                </a:spcBef>
              </a:pPr>
              <a:r>
                <a:rPr lang="en-US" sz="1200">
                  <a:cs typeface="Times New Roman" pitchFamily="18" charset="0"/>
                </a:rPr>
                <a:t>http://destinationspace.net/screening/odyfor.asp</a:t>
              </a:r>
              <a:r>
                <a:rPr lang="en-US"/>
                <a:t> </a:t>
              </a: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utoUpdateAnimBg="0"/>
      <p:bldP spid="6349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about </a:t>
            </a:r>
            <a:r>
              <a:rPr lang="en-US" i="1"/>
              <a:t>Greek </a:t>
            </a:r>
            <a:r>
              <a:rPr lang="en-US"/>
              <a:t>myths? Don’t they include gods/goddesses?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Greek myths include gods and goddesses with exceptional powers</a:t>
            </a:r>
          </a:p>
          <a:p>
            <a:r>
              <a:rPr lang="en-US" sz="2800"/>
              <a:t>Greek myths show a relationships between gods/goddesses and human beings</a:t>
            </a:r>
          </a:p>
        </p:txBody>
      </p:sp>
      <p:pic>
        <p:nvPicPr>
          <p:cNvPr id="65541" name="Picture 5" descr="BD10793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5575" y="2133600"/>
            <a:ext cx="2633663" cy="4114800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utoUpdateAnimBg="0"/>
      <p:bldP spid="6553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ltGray">
          <a:xfrm>
            <a:off x="1066800" y="12954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2314575" y="1914525"/>
            <a:ext cx="451485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522" name="Text Box 10"/>
          <p:cNvSpPr txBox="1">
            <a:spLocks noGrp="1" noChangeArrowheads="1"/>
          </p:cNvSpPr>
          <p:nvPr>
            <p:ph type="title" idx="4294967295"/>
          </p:nvPr>
        </p:nvSpPr>
        <p:spPr bwMode="ltGray">
          <a:xfrm>
            <a:off x="533400" y="914400"/>
            <a:ext cx="7772400" cy="5334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latin typeface="ROYALBRUSH" pitchFamily="2" charset="0"/>
              </a:rPr>
              <a:t>Who are the twelve chief </a:t>
            </a:r>
            <a:r>
              <a:rPr lang="en-US" sz="2400" i="1">
                <a:solidFill>
                  <a:schemeClr val="tx1"/>
                </a:solidFill>
                <a:latin typeface="ROYALBRUSH" pitchFamily="2" charset="0"/>
              </a:rPr>
              <a:t>Greek</a:t>
            </a:r>
            <a:r>
              <a:rPr lang="en-US" sz="2400">
                <a:solidFill>
                  <a:schemeClr val="tx1"/>
                </a:solidFill>
                <a:latin typeface="ROYALBRUSH" pitchFamily="2" charset="0"/>
              </a:rPr>
              <a:t> gods /goddesses?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Who is the king of the </a:t>
            </a:r>
            <a:r>
              <a:rPr lang="en-US" i="1"/>
              <a:t>Greek</a:t>
            </a:r>
            <a:r>
              <a:rPr lang="en-US"/>
              <a:t> gods?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Yes! You’re right. It’s Zeus. </a:t>
            </a:r>
          </a:p>
          <a:p>
            <a:pPr>
              <a:lnSpc>
                <a:spcPct val="90000"/>
              </a:lnSpc>
            </a:pPr>
            <a:r>
              <a:rPr lang="en-US" sz="2800"/>
              <a:t>Did you know that he sometimes becomes angry at the behavior of the gods and the Greek people?</a:t>
            </a:r>
          </a:p>
          <a:p>
            <a:pPr>
              <a:lnSpc>
                <a:spcPct val="90000"/>
              </a:lnSpc>
            </a:pPr>
            <a:r>
              <a:rPr lang="en-US" sz="2800"/>
              <a:t>Zeus is also fond of many beautiful women!</a:t>
            </a:r>
          </a:p>
        </p:txBody>
      </p:sp>
      <p:pic>
        <p:nvPicPr>
          <p:cNvPr id="67589" name="Picture 5" descr="Zeus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908300"/>
            <a:ext cx="3810000" cy="2563813"/>
          </a:xfrm>
        </p:spPr>
      </p:pic>
      <p:sp>
        <p:nvSpPr>
          <p:cNvPr id="67590" name="Text Box 6"/>
          <p:cNvSpPr txBox="1">
            <a:spLocks noChangeArrowheads="1"/>
          </p:cNvSpPr>
          <p:nvPr/>
        </p:nvSpPr>
        <p:spPr bwMode="ltGray">
          <a:xfrm>
            <a:off x="152400" y="5486400"/>
            <a:ext cx="4038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cs typeface="Times New Roman" pitchFamily="18" charset="0"/>
              </a:rPr>
              <a:t>http://christsbride-min.org/abc-link/Cbm%20-%20nuvalues-act06.htm</a:t>
            </a:r>
            <a:r>
              <a:rPr lang="en-US" sz="800"/>
              <a:t>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utoUpdateAnimBg="0"/>
      <p:bldP spid="67588" grpId="0" build="p" autoUpdateAnimBg="0"/>
      <p:bldP spid="6759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his wife and is she jealous?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/>
              <a:t>Yes! You’re right again. Hera is his wife.</a:t>
            </a:r>
          </a:p>
          <a:p>
            <a:r>
              <a:rPr lang="en-US" sz="2400" dirty="0"/>
              <a:t>She is often jealous and nags her husband.</a:t>
            </a:r>
          </a:p>
          <a:p>
            <a:r>
              <a:rPr lang="en-US" sz="2400" dirty="0"/>
              <a:t>She is the queen of the gods and guardian of marriage.</a:t>
            </a:r>
          </a:p>
          <a:p>
            <a:r>
              <a:rPr lang="en-US" sz="2400" dirty="0"/>
              <a:t>She can also be a </a:t>
            </a:r>
            <a:r>
              <a:rPr lang="en-US" sz="2400" b="1" u="sng" dirty="0"/>
              <a:t>tender and loving</a:t>
            </a:r>
            <a:r>
              <a:rPr lang="en-US" sz="2400" dirty="0"/>
              <a:t> wife.</a:t>
            </a:r>
          </a:p>
        </p:txBody>
      </p:sp>
      <p:pic>
        <p:nvPicPr>
          <p:cNvPr id="96258" name="Picture 2" descr="File:Hera Campana Louvre Ma228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133600"/>
            <a:ext cx="2209800" cy="369740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810000" y="60198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http://en.wikipedia.org/wiki/File:Hera_Campana_Louvre_Ma2283.jpg</a:t>
            </a:r>
            <a:endParaRPr lang="en-US" sz="8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autoUpdateAnimBg="0"/>
      <p:bldP spid="68611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Zeus…what happened when he had a </a:t>
            </a:r>
            <a:r>
              <a:rPr lang="en-US" b="1" i="1"/>
              <a:t>bad</a:t>
            </a:r>
            <a:r>
              <a:rPr lang="en-US"/>
              <a:t> headache?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Oh, what a tough question! No, he didn’t take an aspirin.</a:t>
            </a:r>
          </a:p>
          <a:p>
            <a:pPr>
              <a:lnSpc>
                <a:spcPct val="90000"/>
              </a:lnSpc>
            </a:pPr>
            <a:r>
              <a:rPr lang="en-US" sz="2400"/>
              <a:t>Zeus bore Athena from his brain. I am </a:t>
            </a:r>
            <a:r>
              <a:rPr lang="en-US" sz="2400" b="1" i="1"/>
              <a:t>not</a:t>
            </a:r>
            <a:r>
              <a:rPr lang="en-US" sz="2400"/>
              <a:t> making this up.</a:t>
            </a:r>
          </a:p>
          <a:p>
            <a:pPr>
              <a:lnSpc>
                <a:spcPct val="90000"/>
              </a:lnSpc>
            </a:pPr>
            <a:r>
              <a:rPr lang="en-US" sz="2400"/>
              <a:t>Athena is the goddess of wisdom and war—notice the spear and shield.</a:t>
            </a:r>
          </a:p>
          <a:p>
            <a:pPr>
              <a:lnSpc>
                <a:spcPct val="90000"/>
              </a:lnSpc>
            </a:pPr>
            <a:r>
              <a:rPr lang="en-US" sz="2400"/>
              <a:t>She is the protector and namesake of Athens</a:t>
            </a:r>
          </a:p>
        </p:txBody>
      </p:sp>
      <p:grpSp>
        <p:nvGrpSpPr>
          <p:cNvPr id="69639" name="Group 7"/>
          <p:cNvGrpSpPr>
            <a:grpSpLocks/>
          </p:cNvGrpSpPr>
          <p:nvPr/>
        </p:nvGrpSpPr>
        <p:grpSpPr bwMode="auto">
          <a:xfrm>
            <a:off x="1219200" y="2133600"/>
            <a:ext cx="2514600" cy="4433888"/>
            <a:chOff x="768" y="1344"/>
            <a:chExt cx="1584" cy="2793"/>
          </a:xfrm>
        </p:grpSpPr>
        <p:pic>
          <p:nvPicPr>
            <p:cNvPr id="69637" name="Picture 5" descr="http://www.throneworld.com/pix/historical/greek_athena.jpg"/>
            <p:cNvPicPr>
              <a:picLocks noChangeAspect="1" noChangeArrowheads="1"/>
            </p:cNvPicPr>
            <p:nvPr/>
          </p:nvPicPr>
          <p:blipFill>
            <a:blip r:embed="rId2" r:link="rId3" cstate="print"/>
            <a:srcRect/>
            <a:stretch>
              <a:fillRect/>
            </a:stretch>
          </p:blipFill>
          <p:spPr bwMode="auto">
            <a:xfrm>
              <a:off x="1135" y="1344"/>
              <a:ext cx="993" cy="259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69638" name="Text Box 6"/>
            <p:cNvSpPr txBox="1">
              <a:spLocks noChangeArrowheads="1"/>
            </p:cNvSpPr>
            <p:nvPr/>
          </p:nvSpPr>
          <p:spPr bwMode="ltGray">
            <a:xfrm>
              <a:off x="768" y="3504"/>
              <a:ext cx="158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C0C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 </a:t>
              </a:r>
            </a:p>
            <a:p>
              <a:pPr>
                <a:spcBef>
                  <a:spcPct val="50000"/>
                </a:spcBef>
              </a:pPr>
              <a:r>
                <a:rPr lang="en-US" sz="800">
                  <a:cs typeface="Times New Roman" pitchFamily="18" charset="0"/>
                </a:rPr>
                <a:t>http://www.throneworld.com/lords/players/maps.html</a:t>
              </a:r>
              <a:r>
                <a:rPr lang="en-US"/>
                <a:t> </a:t>
              </a:r>
            </a:p>
          </p:txBody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utoUpdateAnimBg="0"/>
      <p:bldP spid="69636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Does Zeus have any other children?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What a silly question! Of course he does.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sz="2000"/>
              <a:t>Apollo—god of poetry, music, and medicine.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sz="2000"/>
              <a:t>Artemis—goddess of hunting an wild things; she and Apollo are twins.</a:t>
            </a:r>
          </a:p>
          <a:p>
            <a:pPr lvl="1"/>
            <a:r>
              <a:rPr lang="en-US" sz="2000"/>
              <a:t>Hermes—god of science and invention, and messenger of the gods</a:t>
            </a:r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ltGray">
          <a:xfrm>
            <a:off x="4400550" y="665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694" name="Rectangle 14">
            <a:hlinkClick r:id="rId4"/>
          </p:cNvPr>
          <p:cNvSpPr>
            <a:spLocks noChangeArrowheads="1"/>
          </p:cNvSpPr>
          <p:nvPr/>
        </p:nvSpPr>
        <p:spPr bwMode="ltGray">
          <a:xfrm>
            <a:off x="4400550" y="665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695" name="Rectangle 15">
            <a:hlinkClick r:id="rId4"/>
          </p:cNvPr>
          <p:cNvSpPr>
            <a:spLocks noChangeArrowheads="1"/>
          </p:cNvSpPr>
          <p:nvPr/>
        </p:nvSpPr>
        <p:spPr bwMode="ltGray">
          <a:xfrm>
            <a:off x="4400550" y="665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696" name="Rectangle 16">
            <a:hlinkClick r:id="rId4"/>
          </p:cNvPr>
          <p:cNvSpPr>
            <a:spLocks noChangeArrowheads="1"/>
          </p:cNvSpPr>
          <p:nvPr/>
        </p:nvSpPr>
        <p:spPr bwMode="ltGray">
          <a:xfrm>
            <a:off x="4400550" y="665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697" name="Rectangle 17">
            <a:hlinkClick r:id="rId4"/>
          </p:cNvPr>
          <p:cNvSpPr>
            <a:spLocks noChangeArrowheads="1"/>
          </p:cNvSpPr>
          <p:nvPr/>
        </p:nvSpPr>
        <p:spPr bwMode="ltGray">
          <a:xfrm>
            <a:off x="4400550" y="665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698" name="Rectangle 18">
            <a:hlinkClick r:id="rId4"/>
          </p:cNvPr>
          <p:cNvSpPr>
            <a:spLocks noChangeArrowheads="1"/>
          </p:cNvSpPr>
          <p:nvPr/>
        </p:nvSpPr>
        <p:spPr bwMode="ltGray">
          <a:xfrm>
            <a:off x="4400550" y="665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699" name="Rectangle 19">
            <a:hlinkClick r:id="rId4"/>
          </p:cNvPr>
          <p:cNvSpPr>
            <a:spLocks noChangeArrowheads="1"/>
          </p:cNvSpPr>
          <p:nvPr/>
        </p:nvSpPr>
        <p:spPr bwMode="ltGray">
          <a:xfrm>
            <a:off x="4400550" y="665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0" name="Rectangle 20"/>
          <p:cNvSpPr>
            <a:spLocks noChangeArrowheads="1"/>
          </p:cNvSpPr>
          <p:nvPr/>
        </p:nvSpPr>
        <p:spPr bwMode="ltGray">
          <a:xfrm>
            <a:off x="4400550" y="6610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71703" name="Group 23"/>
          <p:cNvGrpSpPr>
            <a:grpSpLocks/>
          </p:cNvGrpSpPr>
          <p:nvPr/>
        </p:nvGrpSpPr>
        <p:grpSpPr bwMode="auto">
          <a:xfrm>
            <a:off x="914400" y="2254250"/>
            <a:ext cx="4267200" cy="3857625"/>
            <a:chOff x="576" y="1420"/>
            <a:chExt cx="2688" cy="2430"/>
          </a:xfrm>
        </p:grpSpPr>
        <p:pic>
          <p:nvPicPr>
            <p:cNvPr id="71701" name="Picture 21" descr="apollo-artemis-hermes-small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" y="1420"/>
              <a:ext cx="2400" cy="213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1702" name="Text Box 22"/>
            <p:cNvSpPr txBox="1">
              <a:spLocks noChangeArrowheads="1"/>
            </p:cNvSpPr>
            <p:nvPr/>
          </p:nvSpPr>
          <p:spPr bwMode="ltGray">
            <a:xfrm>
              <a:off x="576" y="3696"/>
              <a:ext cx="26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http://www.cs.utk.edu/~mclennan/BA/PT/M6.html</a:t>
              </a: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utoUpdateAnimBg="0"/>
      <p:bldP spid="71684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Does Zeus have any </a:t>
            </a:r>
            <a:r>
              <a:rPr lang="en-US" b="1" i="1"/>
              <a:t>more </a:t>
            </a:r>
            <a:r>
              <a:rPr lang="en-US"/>
              <a:t>children?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Well, yes…here are two more.</a:t>
            </a:r>
          </a:p>
          <a:p>
            <a:pPr lvl="1"/>
            <a:r>
              <a:rPr lang="en-US"/>
              <a:t>Ares—god of war</a:t>
            </a:r>
          </a:p>
          <a:p>
            <a:pPr lvl="1"/>
            <a:r>
              <a:rPr lang="en-US"/>
              <a:t>Hephaestus—lame blacksmith god of fire. </a:t>
            </a:r>
          </a:p>
          <a:p>
            <a:endParaRPr lang="en-US" sz="2800"/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ltGray">
          <a:xfrm>
            <a:off x="26670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ltGray">
          <a:xfrm>
            <a:off x="4495800" y="6096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</a:t>
            </a:r>
          </a:p>
        </p:txBody>
      </p:sp>
      <p:grpSp>
        <p:nvGrpSpPr>
          <p:cNvPr id="72717" name="Group 13"/>
          <p:cNvGrpSpPr>
            <a:grpSpLocks/>
          </p:cNvGrpSpPr>
          <p:nvPr/>
        </p:nvGrpSpPr>
        <p:grpSpPr bwMode="auto">
          <a:xfrm>
            <a:off x="914400" y="2286000"/>
            <a:ext cx="7391400" cy="4451350"/>
            <a:chOff x="576" y="1440"/>
            <a:chExt cx="4656" cy="2804"/>
          </a:xfrm>
        </p:grpSpPr>
        <p:pic>
          <p:nvPicPr>
            <p:cNvPr id="72712" name="Picture 8" descr="hephaestu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52" y="1440"/>
              <a:ext cx="1465" cy="2208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72713" name="Text Box 9"/>
            <p:cNvSpPr txBox="1">
              <a:spLocks noChangeArrowheads="1"/>
            </p:cNvSpPr>
            <p:nvPr/>
          </p:nvSpPr>
          <p:spPr bwMode="ltGray">
            <a:xfrm>
              <a:off x="576" y="3648"/>
              <a:ext cx="21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/>
                <a:t>http://www.entrenet.com/~groedmed/greekm/mythheph.html</a:t>
              </a:r>
            </a:p>
          </p:txBody>
        </p:sp>
        <p:pic>
          <p:nvPicPr>
            <p:cNvPr id="72715" name="Picture 11" descr="http://www.williston.k12.nd.us/larsen/WebImg/Ares4.jpg"/>
            <p:cNvPicPr>
              <a:picLocks noChangeAspect="1" noChangeArrowheads="1"/>
            </p:cNvPicPr>
            <p:nvPr/>
          </p:nvPicPr>
          <p:blipFill>
            <a:blip r:embed="rId3" r:link="rId4" cstate="print"/>
            <a:srcRect/>
            <a:stretch>
              <a:fillRect/>
            </a:stretch>
          </p:blipFill>
          <p:spPr bwMode="auto">
            <a:xfrm>
              <a:off x="4176" y="2880"/>
              <a:ext cx="648" cy="98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72716" name="Text Box 12"/>
            <p:cNvSpPr txBox="1">
              <a:spLocks noChangeArrowheads="1"/>
            </p:cNvSpPr>
            <p:nvPr/>
          </p:nvSpPr>
          <p:spPr bwMode="ltGray">
            <a:xfrm>
              <a:off x="3504" y="4032"/>
              <a:ext cx="17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/>
                <a:t>http://www.williston.k12.nd.us/larsen/Unit5%20Greece/gods12.htm</a:t>
              </a:r>
            </a:p>
          </p:txBody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autoUpdateAnimBg="0"/>
      <p:bldP spid="72708" grpId="0" build="p" bldLvl="2" autoUpdateAnimBg="0"/>
    </p:bldLst>
  </p:timing>
</p:sld>
</file>

<file path=ppt/theme/theme1.xml><?xml version="1.0" encoding="utf-8"?>
<a:theme xmlns:a="http://schemas.openxmlformats.org/drawingml/2006/main" name="Romanesque">
  <a:themeElements>
    <a:clrScheme name="Romanesque 1">
      <a:dk1>
        <a:srgbClr val="6E6958"/>
      </a:dk1>
      <a:lt1>
        <a:srgbClr val="EAEAEA"/>
      </a:lt1>
      <a:dk2>
        <a:srgbClr val="88826C"/>
      </a:dk2>
      <a:lt2>
        <a:srgbClr val="EDD39F"/>
      </a:lt2>
      <a:accent1>
        <a:srgbClr val="C9C6BB"/>
      </a:accent1>
      <a:accent2>
        <a:srgbClr val="ADA897"/>
      </a:accent2>
      <a:accent3>
        <a:srgbClr val="C3C1BA"/>
      </a:accent3>
      <a:accent4>
        <a:srgbClr val="C8C8C8"/>
      </a:accent4>
      <a:accent5>
        <a:srgbClr val="E1DFDA"/>
      </a:accent5>
      <a:accent6>
        <a:srgbClr val="9C9888"/>
      </a:accent6>
      <a:hlink>
        <a:srgbClr val="DEB54E"/>
      </a:hlink>
      <a:folHlink>
        <a:srgbClr val="A78B3D"/>
      </a:folHlink>
    </a:clrScheme>
    <a:fontScheme name="Romanesqu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omanesque 1">
        <a:dk1>
          <a:srgbClr val="6E6958"/>
        </a:dk1>
        <a:lt1>
          <a:srgbClr val="EAEAEA"/>
        </a:lt1>
        <a:dk2>
          <a:srgbClr val="88826C"/>
        </a:dk2>
        <a:lt2>
          <a:srgbClr val="EDD39F"/>
        </a:lt2>
        <a:accent1>
          <a:srgbClr val="C9C6BB"/>
        </a:accent1>
        <a:accent2>
          <a:srgbClr val="ADA897"/>
        </a:accent2>
        <a:accent3>
          <a:srgbClr val="C3C1BA"/>
        </a:accent3>
        <a:accent4>
          <a:srgbClr val="C8C8C8"/>
        </a:accent4>
        <a:accent5>
          <a:srgbClr val="E1DFDA"/>
        </a:accent5>
        <a:accent6>
          <a:srgbClr val="9C9888"/>
        </a:accent6>
        <a:hlink>
          <a:srgbClr val="DEB54E"/>
        </a:hlink>
        <a:folHlink>
          <a:srgbClr val="A78B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manesque 2">
        <a:dk1>
          <a:srgbClr val="523D24"/>
        </a:dk1>
        <a:lt1>
          <a:srgbClr val="FFFFFF"/>
        </a:lt1>
        <a:dk2>
          <a:srgbClr val="5C3324"/>
        </a:dk2>
        <a:lt2>
          <a:srgbClr val="948F60"/>
        </a:lt2>
        <a:accent1>
          <a:srgbClr val="D0CEB8"/>
        </a:accent1>
        <a:accent2>
          <a:srgbClr val="C1BFA1"/>
        </a:accent2>
        <a:accent3>
          <a:srgbClr val="FFFFFF"/>
        </a:accent3>
        <a:accent4>
          <a:srgbClr val="45331D"/>
        </a:accent4>
        <a:accent5>
          <a:srgbClr val="E4E3D8"/>
        </a:accent5>
        <a:accent6>
          <a:srgbClr val="AFAD91"/>
        </a:accent6>
        <a:hlink>
          <a:srgbClr val="E0C036"/>
        </a:hlink>
        <a:folHlink>
          <a:srgbClr val="D1C1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manesque 3">
        <a:dk1>
          <a:srgbClr val="333333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DDDDDD"/>
        </a:accent2>
        <a:accent3>
          <a:srgbClr val="FFFFFF"/>
        </a:accent3>
        <a:accent4>
          <a:srgbClr val="2A2A2A"/>
        </a:accent4>
        <a:accent5>
          <a:srgbClr val="F3F3F3"/>
        </a:accent5>
        <a:accent6>
          <a:srgbClr val="C8C8C8"/>
        </a:accent6>
        <a:hlink>
          <a:srgbClr val="96969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manesque 4">
        <a:dk1>
          <a:srgbClr val="4C4F60"/>
        </a:dk1>
        <a:lt1>
          <a:srgbClr val="EAEAEA"/>
        </a:lt1>
        <a:dk2>
          <a:srgbClr val="6C7188"/>
        </a:dk2>
        <a:lt2>
          <a:srgbClr val="EBCD5D"/>
        </a:lt2>
        <a:accent1>
          <a:srgbClr val="CECFD8"/>
        </a:accent1>
        <a:accent2>
          <a:srgbClr val="A8ABBA"/>
        </a:accent2>
        <a:accent3>
          <a:srgbClr val="BABBC3"/>
        </a:accent3>
        <a:accent4>
          <a:srgbClr val="C8C8C8"/>
        </a:accent4>
        <a:accent5>
          <a:srgbClr val="E3E4E9"/>
        </a:accent5>
        <a:accent6>
          <a:srgbClr val="989BA8"/>
        </a:accent6>
        <a:hlink>
          <a:srgbClr val="E8B5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manesque 5">
        <a:dk1>
          <a:srgbClr val="65515B"/>
        </a:dk1>
        <a:lt1>
          <a:srgbClr val="EAEAEA"/>
        </a:lt1>
        <a:dk2>
          <a:srgbClr val="886C7B"/>
        </a:dk2>
        <a:lt2>
          <a:srgbClr val="E9D95F"/>
        </a:lt2>
        <a:accent1>
          <a:srgbClr val="CECFD8"/>
        </a:accent1>
        <a:accent2>
          <a:srgbClr val="AB95A1"/>
        </a:accent2>
        <a:accent3>
          <a:srgbClr val="C3BABF"/>
        </a:accent3>
        <a:accent4>
          <a:srgbClr val="C8C8C8"/>
        </a:accent4>
        <a:accent5>
          <a:srgbClr val="E3E4E9"/>
        </a:accent5>
        <a:accent6>
          <a:srgbClr val="9B8791"/>
        </a:accent6>
        <a:hlink>
          <a:srgbClr val="E8C0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manesque 6">
        <a:dk1>
          <a:srgbClr val="333333"/>
        </a:dk1>
        <a:lt1>
          <a:srgbClr val="EAEAEA"/>
        </a:lt1>
        <a:dk2>
          <a:srgbClr val="000000"/>
        </a:dk2>
        <a:lt2>
          <a:srgbClr val="E1D8AB"/>
        </a:lt2>
        <a:accent1>
          <a:srgbClr val="808080"/>
        </a:accent1>
        <a:accent2>
          <a:srgbClr val="5F5F5F"/>
        </a:accent2>
        <a:accent3>
          <a:srgbClr val="AAAAAA"/>
        </a:accent3>
        <a:accent4>
          <a:srgbClr val="C8C8C8"/>
        </a:accent4>
        <a:accent5>
          <a:srgbClr val="C0C0C0"/>
        </a:accent5>
        <a:accent6>
          <a:srgbClr val="555555"/>
        </a:accent6>
        <a:hlink>
          <a:srgbClr val="D95045"/>
        </a:hlink>
        <a:folHlink>
          <a:srgbClr val="DCA23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Designs\Romanesque.pot</Template>
  <TotalTime>2590</TotalTime>
  <Words>558</Words>
  <Application>Microsoft Office PowerPoint</Application>
  <PresentationFormat>On-screen Show (4:3)</PresentationFormat>
  <Paragraphs>73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Romanesque</vt:lpstr>
      <vt:lpstr>Bitmap Image</vt:lpstr>
      <vt:lpstr>Welcome to Greek Mythology</vt:lpstr>
      <vt:lpstr>What are myths?</vt:lpstr>
      <vt:lpstr>What about Greek myths? Don’t they include gods/goddesses?</vt:lpstr>
      <vt:lpstr>Who are the twelve chief Greek gods /goddesses?</vt:lpstr>
      <vt:lpstr>Who is the king of the Greek gods?</vt:lpstr>
      <vt:lpstr>Who is his wife and is she jealous?</vt:lpstr>
      <vt:lpstr>Zeus…what happened when he had a bad headache?</vt:lpstr>
      <vt:lpstr>Does Zeus have any other children?</vt:lpstr>
      <vt:lpstr>Does Zeus have any more children?</vt:lpstr>
      <vt:lpstr>A lame blacksmith…who is married to him?</vt:lpstr>
      <vt:lpstr>Speaking of sea foam…who is the god of the ocean?</vt:lpstr>
      <vt:lpstr>Poseidon and Zeus have two important sisters…do you know who they are? </vt:lpstr>
      <vt:lpstr>Does Zeus have any other brothers or sisters?</vt:lpstr>
      <vt:lpstr>Isn’t that some temple shaking information? You’re probably wondering how we’re going to use Greek mythology in Reading. Well… </vt:lpstr>
      <vt:lpstr>We’re going to perform  many Greek dramas.</vt:lpstr>
      <vt:lpstr>We’re going to read a variety of Greek Myths</vt:lpstr>
      <vt:lpstr>We’re going to write and illustrate a myth.</vt:lpstr>
      <vt:lpstr>Here’s a student sample of a written myth and pottery illustration.</vt:lpstr>
      <vt:lpstr>Doesn’t that sound like fun? I can’t wait to read your myths.</vt:lpstr>
    </vt:vector>
  </TitlesOfParts>
  <Company>sdsm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Greek Mythology</dc:title>
  <dc:creator>_auser</dc:creator>
  <cp:lastModifiedBy>mchristianson</cp:lastModifiedBy>
  <cp:revision>27</cp:revision>
  <cp:lastPrinted>1601-01-01T00:00:00Z</cp:lastPrinted>
  <dcterms:created xsi:type="dcterms:W3CDTF">2002-07-30T14:25:07Z</dcterms:created>
  <dcterms:modified xsi:type="dcterms:W3CDTF">2012-03-07T19:39:14Z</dcterms:modified>
</cp:coreProperties>
</file>